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19"/>
  </p:notesMasterIdLst>
  <p:sldIdLst>
    <p:sldId id="269" r:id="rId2"/>
    <p:sldId id="256" r:id="rId3"/>
    <p:sldId id="271" r:id="rId4"/>
    <p:sldId id="268" r:id="rId5"/>
    <p:sldId id="270" r:id="rId6"/>
    <p:sldId id="272" r:id="rId7"/>
    <p:sldId id="273" r:id="rId8"/>
    <p:sldId id="274" r:id="rId9"/>
    <p:sldId id="275" r:id="rId10"/>
    <p:sldId id="277" r:id="rId11"/>
    <p:sldId id="283" r:id="rId12"/>
    <p:sldId id="282" r:id="rId13"/>
    <p:sldId id="284" r:id="rId14"/>
    <p:sldId id="285" r:id="rId15"/>
    <p:sldId id="280" r:id="rId16"/>
    <p:sldId id="281" r:id="rId17"/>
    <p:sldId id="266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>
      <p:cViewPr varScale="1">
        <p:scale>
          <a:sx n="87" d="100"/>
          <a:sy n="87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283BD5-FE4A-4E62-BE58-6D159534CB21}" type="datetimeFigureOut">
              <a:rPr lang="ar-IQ" smtClean="0"/>
              <a:t>09/07/1444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EC3AB3-9D08-41BA-A024-CB2339D7706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799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EF20-A39B-4939-A8D0-73BCB31A3D33}" type="datetime1">
              <a:rPr lang="en-US" smtClean="0">
                <a:solidFill>
                  <a:srgbClr val="DFDCB7"/>
                </a:solidFill>
              </a:rPr>
              <a:pPr/>
              <a:t>1/30/2023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6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3FC-7354-4728-99BE-6A2810A92434}" type="datetime1">
              <a:rPr lang="en-US" smtClean="0">
                <a:solidFill>
                  <a:srgbClr val="DFDCB7"/>
                </a:solidFill>
              </a:rPr>
              <a:pPr/>
              <a:t>1/30/2023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2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D66-B1BD-40BC-B3D2-EBFA5ADC5775}" type="datetime1">
              <a:rPr lang="en-US" smtClean="0">
                <a:solidFill>
                  <a:srgbClr val="DFDCB7"/>
                </a:solidFill>
              </a:rPr>
              <a:pPr/>
              <a:t>1/30/2023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3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910-1804-47E1-B19A-3AC6DD07E70C}" type="datetime1">
              <a:rPr lang="en-US" smtClean="0">
                <a:solidFill>
                  <a:srgbClr val="DFDCB7"/>
                </a:solidFill>
              </a:rPr>
              <a:pPr/>
              <a:t>1/30/2023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6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9C8C-DFCD-4F50-8B7D-75511E3528FE}" type="datetime1">
              <a:rPr lang="en-US" smtClean="0">
                <a:solidFill>
                  <a:srgbClr val="DFDCB7"/>
                </a:solidFill>
              </a:rPr>
              <a:pPr/>
              <a:t>1/30/2023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CC95-D0CA-4C82-83F6-2E42BE2E52E0}" type="datetime1">
              <a:rPr lang="en-US" smtClean="0">
                <a:solidFill>
                  <a:srgbClr val="DFDCB7"/>
                </a:solidFill>
              </a:rPr>
              <a:pPr/>
              <a:t>1/30/2023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2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7A7-09A8-489F-928E-CDB9F3A1AEF2}" type="datetime1">
              <a:rPr lang="en-US" smtClean="0">
                <a:solidFill>
                  <a:srgbClr val="DFDCB7"/>
                </a:solidFill>
              </a:rPr>
              <a:pPr/>
              <a:t>1/30/2023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EF1E-4D2F-48EB-A79B-028149AB3C46}" type="datetime1">
              <a:rPr lang="en-US" smtClean="0">
                <a:solidFill>
                  <a:srgbClr val="DFDCB7"/>
                </a:solidFill>
              </a:rPr>
              <a:pPr/>
              <a:t>1/30/2023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18E-CC7E-422B-A971-5357996E36AC}" type="datetime1">
              <a:rPr lang="en-US" smtClean="0">
                <a:solidFill>
                  <a:srgbClr val="DFDCB7"/>
                </a:solidFill>
              </a:rPr>
              <a:pPr/>
              <a:t>1/30/2023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7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A8B-D819-4150-B46D-D665598F24D4}" type="datetime1">
              <a:rPr lang="en-US" smtClean="0">
                <a:solidFill>
                  <a:srgbClr val="DFDCB7"/>
                </a:solidFill>
              </a:rPr>
              <a:pPr/>
              <a:t>1/30/2023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6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E37-BAA9-407C-B675-F0D34D20F68A}" type="datetime1">
              <a:rPr lang="en-US" smtClean="0">
                <a:solidFill>
                  <a:srgbClr val="DFDCB7"/>
                </a:solidFill>
              </a:rPr>
              <a:pPr/>
              <a:t>1/30/2023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68B29A6-AF6B-49BD-813C-0DBB07A6F925}" type="datetime1">
              <a:rPr lang="en-US" smtClean="0">
                <a:solidFill>
                  <a:srgbClr val="DFDCB7"/>
                </a:solidFill>
              </a:rPr>
              <a:pPr rtl="0"/>
              <a:t>1/30/2023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61A0021-A31D-4EAF-ACC3-76B0558D70C5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139147" y="1535787"/>
            <a:ext cx="8636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13970" y="232036"/>
            <a:ext cx="2795958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1350" b="1" dirty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University of </a:t>
            </a:r>
            <a:r>
              <a:rPr lang="en-US" sz="1350" b="1" dirty="0" err="1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Basrah</a:t>
            </a:r>
            <a:endParaRPr lang="en-US" sz="1350" b="1" dirty="0">
              <a:solidFill>
                <a:srgbClr val="2F2B20"/>
              </a:solidFill>
              <a:latin typeface="Baskerville Old Face" pitchFamily="18" charset="0"/>
              <a:cs typeface="+mj-cs"/>
            </a:endParaRPr>
          </a:p>
          <a:p>
            <a:pPr algn="l" rtl="0">
              <a:defRPr/>
            </a:pPr>
            <a:r>
              <a:rPr lang="en-US" sz="1350" b="1" dirty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College of Nursing</a:t>
            </a:r>
          </a:p>
          <a:p>
            <a:pPr algn="ctr" rtl="0">
              <a:defRPr/>
            </a:pPr>
            <a:r>
              <a:rPr lang="en-US" sz="1350" b="1" dirty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Fundamentals of Nursing Department</a:t>
            </a:r>
          </a:p>
          <a:p>
            <a:pPr algn="l" rtl="0">
              <a:defRPr/>
            </a:pPr>
            <a:r>
              <a:rPr lang="en-US" sz="1350" b="1" dirty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First Stage</a:t>
            </a:r>
            <a:endParaRPr lang="en-GB" sz="1350" b="1" dirty="0">
              <a:solidFill>
                <a:srgbClr val="2F2B20"/>
              </a:solidFill>
              <a:latin typeface="Baskerville Old Face" pitchFamily="18" charset="0"/>
              <a:cs typeface="+mj-cs"/>
            </a:endParaRPr>
          </a:p>
          <a:p>
            <a:pPr algn="ctr" rtl="0"/>
            <a:r>
              <a:rPr lang="en-US" sz="2700" b="1" dirty="0">
                <a:solidFill>
                  <a:srgbClr val="2F2B20"/>
                </a:solidFill>
              </a:rPr>
              <a:t> </a:t>
            </a:r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8" y="232036"/>
            <a:ext cx="861332" cy="84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64DB9F-59BB-47A5-8080-662EED16E9E1}"/>
              </a:ext>
            </a:extLst>
          </p:cNvPr>
          <p:cNvSpPr/>
          <p:nvPr/>
        </p:nvSpPr>
        <p:spPr>
          <a:xfrm>
            <a:off x="3374271" y="1582691"/>
            <a:ext cx="5000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rgbClr val="2F2B20"/>
              </a:solidFill>
            </a:endParaRPr>
          </a:p>
          <a:p>
            <a:pPr algn="ctr" rtl="0">
              <a:lnSpc>
                <a:spcPct val="150000"/>
              </a:lnSpc>
            </a:pPr>
            <a:r>
              <a:rPr lang="en-US" sz="3600" b="1" dirty="0" smtClean="0">
                <a:solidFill>
                  <a:srgbClr val="2F2B20"/>
                </a:solidFill>
              </a:rPr>
              <a:t>Lecture 7: </a:t>
            </a:r>
            <a:r>
              <a:rPr lang="en-US" sz="3600" b="1" dirty="0" smtClean="0">
                <a:solidFill>
                  <a:srgbClr val="2F2B20"/>
                </a:solidFill>
                <a:latin typeface="Baskerville Old Face" pitchFamily="18" charset="0"/>
              </a:rPr>
              <a:t> (Practice)</a:t>
            </a:r>
            <a:endParaRPr lang="en-US" sz="3600" b="1" dirty="0">
              <a:solidFill>
                <a:srgbClr val="2F2B20"/>
              </a:solidFill>
              <a:latin typeface="Baskerville Old Face" pitchFamily="18" charset="0"/>
            </a:endParaRPr>
          </a:p>
          <a:p>
            <a:pPr algn="ctr" rtl="0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Baskerville Old Face" pitchFamily="18" charset="0"/>
              </a:rPr>
              <a:t>Dressing</a:t>
            </a:r>
            <a:endParaRPr lang="en-US" sz="36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240524-FD1C-4D7A-81C5-EC549C440BAE}"/>
              </a:ext>
            </a:extLst>
          </p:cNvPr>
          <p:cNvGrpSpPr/>
          <p:nvPr/>
        </p:nvGrpSpPr>
        <p:grpSpPr>
          <a:xfrm>
            <a:off x="218187" y="6165304"/>
            <a:ext cx="8636001" cy="419289"/>
            <a:chOff x="290916" y="7077396"/>
            <a:chExt cx="11514667" cy="55905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A06214-1B13-4837-BBC6-F80A38D6FFEB}"/>
                </a:ext>
              </a:extLst>
            </p:cNvPr>
            <p:cNvCxnSpPr/>
            <p:nvPr/>
          </p:nvCxnSpPr>
          <p:spPr>
            <a:xfrm flipH="1">
              <a:off x="290916" y="7077396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FDE99E-14D5-4903-9CE7-4F43A9CB7AB8}"/>
                </a:ext>
              </a:extLst>
            </p:cNvPr>
            <p:cNvSpPr/>
            <p:nvPr/>
          </p:nvSpPr>
          <p:spPr>
            <a:xfrm>
              <a:off x="290916" y="7236338"/>
              <a:ext cx="7908472" cy="400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defRPr/>
              </a:pPr>
              <a:r>
                <a:rPr lang="en-GB" sz="1350" dirty="0">
                  <a:solidFill>
                    <a:srgbClr val="2F2B20"/>
                  </a:solidFill>
                </a:rPr>
                <a:t>University of </a:t>
              </a:r>
              <a:r>
                <a:rPr lang="en-GB" sz="1350" dirty="0" err="1">
                  <a:solidFill>
                    <a:srgbClr val="2F2B20"/>
                  </a:solidFill>
                </a:rPr>
                <a:t>Basrah</a:t>
              </a:r>
              <a:r>
                <a:rPr lang="en-GB" sz="1350" dirty="0">
                  <a:solidFill>
                    <a:srgbClr val="2F2B20"/>
                  </a:solidFill>
                </a:rPr>
                <a:t> –</a:t>
              </a:r>
              <a:r>
                <a:rPr lang="en-US" sz="1350" dirty="0">
                  <a:solidFill>
                    <a:srgbClr val="2F2B20"/>
                  </a:solidFill>
                </a:rPr>
                <a:t>College of Nursing </a:t>
              </a:r>
              <a:r>
                <a:rPr lang="en-GB" sz="1350" dirty="0">
                  <a:solidFill>
                    <a:srgbClr val="2F2B20"/>
                  </a:solidFill>
                </a:rPr>
                <a:t>– Fundamentals of Nursing Department </a:t>
              </a:r>
            </a:p>
          </p:txBody>
        </p:sp>
      </p:grp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91" y="252602"/>
            <a:ext cx="1575555" cy="107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20" y="1716845"/>
            <a:ext cx="3156084" cy="415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760" y="1512079"/>
            <a:ext cx="8604448" cy="5085184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Cambria" pitchFamily="18" charset="0"/>
              <a:cs typeface="+mj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Cambria" pitchFamily="18" charset="0"/>
              </a:rPr>
              <a:t>For </a:t>
            </a:r>
            <a:r>
              <a:rPr lang="en-US" sz="3200" b="1" dirty="0">
                <a:latin typeface="Cambria" pitchFamily="18" charset="0"/>
              </a:rPr>
              <a:t>abrasions and non-draining postoperative incisions. </a:t>
            </a:r>
            <a:endParaRPr lang="en-US" sz="3200" b="1" dirty="0" smtClean="0">
              <a:latin typeface="Cambria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Cambria" pitchFamily="18" charset="0"/>
              </a:rPr>
              <a:t>not </a:t>
            </a:r>
            <a:r>
              <a:rPr lang="en-US" sz="3200" b="1" dirty="0">
                <a:latin typeface="Cambria" pitchFamily="18" charset="0"/>
              </a:rPr>
              <a:t>debride the wound and should not be selected for wounds requiring debridement</a:t>
            </a:r>
            <a:r>
              <a:rPr lang="en-US" sz="3200" b="1" dirty="0" smtClean="0">
                <a:latin typeface="Cambria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Cambria" pitchFamily="18" charset="0"/>
              </a:rPr>
              <a:t>Not </a:t>
            </a:r>
            <a:r>
              <a:rPr lang="en-US" sz="3200" b="1" dirty="0">
                <a:latin typeface="Cambria" pitchFamily="18" charset="0"/>
              </a:rPr>
              <a:t>appropriate for an open wound that is healing by secondary intention.</a:t>
            </a:r>
            <a:endParaRPr lang="ar-IQ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ar-IQ" sz="3200" b="1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88640"/>
            <a:ext cx="8064896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  Indications of dry </a:t>
            </a:r>
            <a:r>
              <a:rPr lang="en-US" sz="4000" b="1" dirty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or </a:t>
            </a:r>
            <a:r>
              <a:rPr lang="en-US" sz="4000" b="1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wet-to-dry dressing </a:t>
            </a:r>
            <a:endParaRPr lang="ar-IQ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40" y="3356992"/>
            <a:ext cx="3136093" cy="3501008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340768"/>
            <a:ext cx="8244408" cy="5085184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Cambria" pitchFamily="18" charset="0"/>
              <a:cs typeface="+mj-cs"/>
            </a:endParaRPr>
          </a:p>
          <a:p>
            <a:pPr marL="0" indent="0" algn="l" rtl="0">
              <a:buNone/>
            </a:pPr>
            <a:endParaRPr lang="ar-IQ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ar-IQ" sz="3200" b="1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308" y="195794"/>
            <a:ext cx="806489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 Wet-to-dry dressings </a:t>
            </a:r>
            <a:r>
              <a:rPr lang="en-US" sz="5400" b="1" dirty="0" smtClean="0">
                <a:latin typeface="Cambria" pitchFamily="18" charset="0"/>
              </a:rPr>
              <a:t> </a:t>
            </a:r>
            <a:endParaRPr lang="ar-IQ" sz="3600" dirty="0"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44" y="1316892"/>
            <a:ext cx="86919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3200" dirty="0" smtClean="0"/>
              <a:t>Gauze </a:t>
            </a:r>
            <a:r>
              <a:rPr lang="en-US" sz="3200" dirty="0"/>
              <a:t>moistened with an appropriate </a:t>
            </a:r>
            <a:r>
              <a:rPr lang="en-US" sz="3200" dirty="0" smtClean="0"/>
              <a:t>solution.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3200" dirty="0"/>
              <a:t>Commonly used wetting agents include </a:t>
            </a:r>
            <a:r>
              <a:rPr lang="en-US" sz="3200" b="1" dirty="0">
                <a:solidFill>
                  <a:srgbClr val="FF0000"/>
                </a:solidFill>
              </a:rPr>
              <a:t>normal saline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and lactated ringer solution</a:t>
            </a:r>
            <a:r>
              <a:rPr lang="en-US" sz="3200" dirty="0"/>
              <a:t>, </a:t>
            </a:r>
            <a:r>
              <a:rPr lang="en-US" sz="3200" dirty="0" smtClean="0"/>
              <a:t>aid to remove dead tissue.</a:t>
            </a:r>
            <a:endParaRPr lang="en-US" sz="3200" dirty="0"/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3200" dirty="0" smtClean="0"/>
              <a:t>Then </a:t>
            </a:r>
            <a:r>
              <a:rPr lang="en-US" sz="3200" dirty="0"/>
              <a:t>covered with a secondary </a:t>
            </a:r>
            <a:endParaRPr lang="en-US" sz="3200" dirty="0" smtClean="0"/>
          </a:p>
          <a:p>
            <a:pPr algn="l" rtl="0"/>
            <a:r>
              <a:rPr lang="en-US" sz="3200" dirty="0"/>
              <a:t> </a:t>
            </a:r>
            <a:r>
              <a:rPr lang="en-US" sz="3200" dirty="0" smtClean="0"/>
              <a:t>    dry dressing.</a:t>
            </a:r>
          </a:p>
          <a:p>
            <a:pPr algn="l" rtl="0"/>
            <a:r>
              <a:rPr lang="en-US" sz="3200" dirty="0" smtClean="0"/>
              <a:t>  </a:t>
            </a:r>
          </a:p>
          <a:p>
            <a:pPr algn="l" rtl="0"/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11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513546"/>
            <a:ext cx="8244408" cy="5085184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Cambria" pitchFamily="18" charset="0"/>
              <a:cs typeface="+mj-cs"/>
            </a:endParaRPr>
          </a:p>
          <a:p>
            <a:pPr marL="0" indent="0" algn="l" rtl="0">
              <a:buNone/>
            </a:pPr>
            <a:endParaRPr lang="ar-IQ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b="1" dirty="0">
                <a:latin typeface="Cambria" pitchFamily="18" charset="0"/>
              </a:rPr>
              <a:t>to mechanically debride a wound</a:t>
            </a:r>
            <a:r>
              <a:rPr lang="en-US" sz="3200" b="1" dirty="0" smtClean="0">
                <a:latin typeface="Cambria" pitchFamily="18" charset="0"/>
              </a:rPr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b="1" dirty="0">
                <a:latin typeface="Cambria" pitchFamily="18" charset="0"/>
              </a:rPr>
              <a:t>the moistened contact layer of the dressing increases the absorptive ability of the dressing to exudate and wound debris.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3775" y="513546"/>
            <a:ext cx="751596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mbria" pitchFamily="18" charset="0"/>
              </a:rPr>
              <a:t>Purpose of wet-to-dry 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dressings  </a:t>
            </a:r>
            <a:r>
              <a:rPr lang="en-US" sz="3600" b="1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 </a:t>
            </a:r>
            <a:endParaRPr lang="ar-IQ" sz="2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2" y="1164492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 </a:t>
            </a:r>
          </a:p>
          <a:p>
            <a:pPr algn="l" rtl="0"/>
            <a:r>
              <a:rPr lang="en-US" sz="3200" dirty="0" smtClean="0"/>
              <a:t>  </a:t>
            </a:r>
          </a:p>
          <a:p>
            <a:pPr algn="l" rtl="0"/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61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513546"/>
            <a:ext cx="8244408" cy="5085184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Cambria" pitchFamily="18" charset="0"/>
              <a:cs typeface="+mj-cs"/>
            </a:endParaRPr>
          </a:p>
          <a:p>
            <a:pPr marL="0" indent="0" algn="l" rtl="0">
              <a:buNone/>
            </a:pPr>
            <a:endParaRPr lang="ar-IQ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513546"/>
            <a:ext cx="816821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Procedure </a:t>
            </a:r>
            <a:r>
              <a:rPr lang="en-US" sz="3600" b="1" dirty="0">
                <a:solidFill>
                  <a:srgbClr val="FF0000"/>
                </a:solidFill>
                <a:latin typeface="Cambria" pitchFamily="18" charset="0"/>
              </a:rPr>
              <a:t>of wet-to-dry 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dressings  </a:t>
            </a:r>
            <a:r>
              <a:rPr lang="en-US" sz="3600" b="1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 </a:t>
            </a:r>
            <a:endParaRPr lang="ar-IQ" sz="2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" y="1556792"/>
            <a:ext cx="932224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1- </a:t>
            </a:r>
            <a:r>
              <a:rPr lang="en-US" sz="3600" dirty="0" smtClean="0"/>
              <a:t>Wash hand.</a:t>
            </a:r>
          </a:p>
          <a:p>
            <a:pPr algn="l" rtl="0"/>
            <a:r>
              <a:rPr lang="en-US" sz="3600" dirty="0" smtClean="0"/>
              <a:t>2- prepare equipment.</a:t>
            </a:r>
          </a:p>
          <a:p>
            <a:pPr algn="l" rtl="0"/>
            <a:r>
              <a:rPr lang="en-US" sz="3600" dirty="0" smtClean="0"/>
              <a:t>3- Put on on-sterile </a:t>
            </a:r>
            <a:r>
              <a:rPr lang="en-US" sz="3600" dirty="0"/>
              <a:t>gloves.</a:t>
            </a:r>
          </a:p>
          <a:p>
            <a:pPr algn="l" rtl="0"/>
            <a:r>
              <a:rPr lang="en-US" sz="3600" dirty="0" smtClean="0"/>
              <a:t>4-pour </a:t>
            </a:r>
            <a:r>
              <a:rPr lang="en-US" sz="3600" dirty="0"/>
              <a:t>saline into </a:t>
            </a:r>
            <a:r>
              <a:rPr lang="en-US" sz="3600" dirty="0" smtClean="0"/>
              <a:t>gauze and Squeeze </a:t>
            </a:r>
            <a:r>
              <a:rPr lang="en-US" sz="3600" dirty="0"/>
              <a:t>the saline from the gauze pads </a:t>
            </a:r>
            <a:r>
              <a:rPr lang="en-US" sz="3600" dirty="0" smtClean="0"/>
              <a:t>until </a:t>
            </a:r>
            <a:r>
              <a:rPr lang="en-US" sz="3600" dirty="0"/>
              <a:t>it is no longer dripping.</a:t>
            </a:r>
          </a:p>
          <a:p>
            <a:pPr algn="l" rtl="0"/>
            <a:r>
              <a:rPr lang="en-US" sz="3600" dirty="0" smtClean="0"/>
              <a:t>5- Place </a:t>
            </a:r>
            <a:r>
              <a:rPr lang="en-US" sz="3600" dirty="0"/>
              <a:t>the gauze pads or packing tape in </a:t>
            </a:r>
            <a:r>
              <a:rPr lang="en-US" sz="3600" dirty="0" smtClean="0"/>
              <a:t>wound.</a:t>
            </a:r>
          </a:p>
          <a:p>
            <a:pPr algn="l" rtl="0"/>
            <a:r>
              <a:rPr lang="en-US" sz="3600" dirty="0" smtClean="0"/>
              <a:t>6- Carefully fill in the wound and any spaces under the skin.</a:t>
            </a:r>
          </a:p>
          <a:p>
            <a:pPr algn="l" rtl="0"/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61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513546"/>
            <a:ext cx="8244408" cy="5085184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Cambria" pitchFamily="18" charset="0"/>
              <a:cs typeface="+mj-cs"/>
            </a:endParaRPr>
          </a:p>
          <a:p>
            <a:pPr marL="0" indent="0" algn="l" rtl="0">
              <a:buNone/>
            </a:pPr>
            <a:endParaRPr lang="ar-IQ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3" y="513546"/>
            <a:ext cx="799288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Procedure </a:t>
            </a:r>
            <a:r>
              <a:rPr lang="en-US" sz="3600" b="1" dirty="0">
                <a:solidFill>
                  <a:srgbClr val="FF0000"/>
                </a:solidFill>
                <a:latin typeface="Cambria" pitchFamily="18" charset="0"/>
              </a:rPr>
              <a:t>of wet-to-dry 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dressings  </a:t>
            </a:r>
            <a:r>
              <a:rPr lang="en-US" sz="3600" b="1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 </a:t>
            </a:r>
            <a:endParaRPr lang="ar-IQ" sz="2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58" y="2276872"/>
            <a:ext cx="89638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7- </a:t>
            </a:r>
            <a:r>
              <a:rPr lang="en-US" sz="3200" dirty="0"/>
              <a:t>Cover the wet gauze or packing tape with a large dry dressing pad</a:t>
            </a:r>
            <a:r>
              <a:rPr lang="en-US" sz="3200" dirty="0" smtClean="0"/>
              <a:t>. </a:t>
            </a:r>
          </a:p>
          <a:p>
            <a:pPr algn="l" rtl="0"/>
            <a:r>
              <a:rPr lang="en-US" sz="3200" dirty="0"/>
              <a:t>8</a:t>
            </a:r>
            <a:r>
              <a:rPr lang="en-US" sz="3200" dirty="0" smtClean="0"/>
              <a:t>-Use </a:t>
            </a:r>
            <a:r>
              <a:rPr lang="en-US" sz="3200" dirty="0"/>
              <a:t>tape or rolled gauze to hold this dressing in </a:t>
            </a:r>
            <a:r>
              <a:rPr lang="en-US" sz="3200" dirty="0" smtClean="0"/>
              <a:t>place.</a:t>
            </a:r>
          </a:p>
          <a:p>
            <a:pPr algn="l" rtl="0"/>
            <a:r>
              <a:rPr lang="en-US" sz="3200" dirty="0"/>
              <a:t>9</a:t>
            </a:r>
            <a:r>
              <a:rPr lang="en-US" sz="3200" dirty="0" smtClean="0"/>
              <a:t>- Wash your hands again when you are finished.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20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959756"/>
            <a:ext cx="8244408" cy="4221088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Cambria" pitchFamily="18" charset="0"/>
              <a:cs typeface="+mj-cs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latin typeface="Cambria" pitchFamily="18" charset="0"/>
              </a:rPr>
              <a:t>1- needs </a:t>
            </a:r>
            <a:r>
              <a:rPr lang="en-US" sz="3200" b="1" dirty="0">
                <a:latin typeface="Cambria" pitchFamily="18" charset="0"/>
              </a:rPr>
              <a:t>to be changed every 4 to 6 hours and removal of </a:t>
            </a:r>
            <a:r>
              <a:rPr lang="en-US" sz="3200" b="1" dirty="0" smtClean="0">
                <a:latin typeface="Cambria" pitchFamily="18" charset="0"/>
              </a:rPr>
              <a:t>dressing.</a:t>
            </a:r>
          </a:p>
          <a:p>
            <a:pPr marL="0" indent="0" algn="l" rtl="0">
              <a:buNone/>
            </a:pPr>
            <a:r>
              <a:rPr lang="en-US" sz="3200" b="1" dirty="0">
                <a:latin typeface="Cambria" pitchFamily="18" charset="0"/>
              </a:rPr>
              <a:t>2- A dressing that is too wet may cause tissue maceration and bacterial growth.</a:t>
            </a:r>
          </a:p>
          <a:p>
            <a:pPr marL="0" indent="0" algn="l" rtl="0">
              <a:buNone/>
            </a:pPr>
            <a:r>
              <a:rPr lang="en-US" sz="3200" b="1" dirty="0" smtClean="0">
                <a:latin typeface="Cambria" pitchFamily="18" charset="0"/>
              </a:rPr>
              <a:t>3- likely </a:t>
            </a:r>
            <a:r>
              <a:rPr lang="en-US" sz="3200" b="1" dirty="0">
                <a:latin typeface="Cambria" pitchFamily="18" charset="0"/>
              </a:rPr>
              <a:t>to cause pain to the client. </a:t>
            </a: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latin typeface="Cambria" pitchFamily="18" charset="0"/>
              </a:rPr>
              <a:t>  </a:t>
            </a:r>
          </a:p>
          <a:p>
            <a:pPr marL="0" indent="0" algn="l" rtl="0">
              <a:buNone/>
            </a:pPr>
            <a:endParaRPr lang="ar-IQ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ar-IQ" sz="3200" b="1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756" y="190041"/>
            <a:ext cx="8694204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Disadvantage's </a:t>
            </a:r>
            <a:r>
              <a:rPr lang="en-US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of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Wet-to-dry </a:t>
            </a:r>
            <a:r>
              <a:rPr lang="en-US" sz="3600" b="1" dirty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dressings </a:t>
            </a:r>
            <a:r>
              <a:rPr lang="en-US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endParaRPr lang="ar-IQ" sz="2000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74981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07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391637"/>
            <a:ext cx="8244408" cy="4221088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Cambria" pitchFamily="18" charset="0"/>
              <a:cs typeface="+mj-cs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ambria" pitchFamily="18" charset="0"/>
              </a:rPr>
              <a:t>1- Aging</a:t>
            </a:r>
            <a:endParaRPr lang="en-US" sz="3200" b="1" dirty="0">
              <a:solidFill>
                <a:srgbClr val="0070C0"/>
              </a:solidFill>
              <a:latin typeface="Cambria" pitchFamily="18" charset="0"/>
            </a:endParaRPr>
          </a:p>
          <a:p>
            <a:pPr marL="0" indent="0" algn="l" rtl="0">
              <a:buNone/>
            </a:pPr>
            <a:r>
              <a:rPr lang="en-US" sz="3200" b="1" dirty="0">
                <a:solidFill>
                  <a:srgbClr val="0070C0"/>
                </a:solidFill>
                <a:latin typeface="Cambria" pitchFamily="18" charset="0"/>
              </a:rPr>
              <a:t>2-prematurity 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ambria" pitchFamily="18" charset="0"/>
              </a:rPr>
              <a:t>3-Obesity</a:t>
            </a:r>
            <a:endParaRPr lang="en-US" sz="3200" b="1" dirty="0">
              <a:solidFill>
                <a:srgbClr val="0070C0"/>
              </a:solidFill>
              <a:latin typeface="Cambria" pitchFamily="18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ambria" pitchFamily="18" charset="0"/>
              </a:rPr>
              <a:t>4-Diabetes</a:t>
            </a:r>
            <a:endParaRPr lang="en-US" sz="3200" b="1" dirty="0">
              <a:solidFill>
                <a:srgbClr val="0070C0"/>
              </a:solidFill>
              <a:latin typeface="Cambria" pitchFamily="18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ambria" pitchFamily="18" charset="0"/>
              </a:rPr>
              <a:t>5-Compromised </a:t>
            </a:r>
            <a:r>
              <a:rPr lang="en-US" sz="3200" b="1" dirty="0">
                <a:solidFill>
                  <a:srgbClr val="0070C0"/>
                </a:solidFill>
                <a:latin typeface="Cambria" pitchFamily="18" charset="0"/>
              </a:rPr>
              <a:t>circulation.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ambria" pitchFamily="18" charset="0"/>
              </a:rPr>
              <a:t>6-Poor </a:t>
            </a:r>
            <a:r>
              <a:rPr lang="en-US" sz="3200" b="1" dirty="0">
                <a:solidFill>
                  <a:srgbClr val="0070C0"/>
                </a:solidFill>
                <a:latin typeface="Cambria" pitchFamily="18" charset="0"/>
              </a:rPr>
              <a:t>nutritional state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ambria" pitchFamily="18" charset="0"/>
              </a:rPr>
              <a:t>7-Immunosuppressive drug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endParaRPr lang="ar-IQ" sz="2000" dirty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latin typeface="Cambria" pitchFamily="18" charset="0"/>
              </a:rPr>
              <a:t>  </a:t>
            </a:r>
            <a:endParaRPr lang="en-US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ar-IQ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ar-IQ" sz="3200" b="1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195795"/>
            <a:ext cx="7794612" cy="13542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Risk factors for wound-healing 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problems</a:t>
            </a:r>
            <a:endParaRPr lang="en-US" sz="2800" b="1" dirty="0">
              <a:latin typeface="Cambria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ambria" pitchFamily="18" charset="0"/>
              </a:rPr>
              <a:t> </a:t>
            </a:r>
            <a:endParaRPr lang="ar-IQ" sz="16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74981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3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ar-IQ" sz="5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2"/>
            <a:ext cx="9905863" cy="6843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9371" y="788226"/>
            <a:ext cx="332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1172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7668344" cy="720080"/>
          </a:xfrm>
        </p:spPr>
        <p:txBody>
          <a:bodyPr>
            <a:noAutofit/>
          </a:bodyPr>
          <a:lstStyle/>
          <a:p>
            <a:pPr algn="ctr"/>
            <a:r>
              <a:rPr lang="en-US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Introduction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ar-IQ" sz="2800" dirty="0">
              <a:solidFill>
                <a:srgbClr val="FF0000"/>
              </a:solidFill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287524" y="1412776"/>
            <a:ext cx="8568952" cy="5112568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cs typeface="+mj-cs"/>
              </a:rPr>
              <a:t>Skin acts as a barrier to protect the body from the potentially harmful external </a:t>
            </a:r>
            <a:r>
              <a:rPr lang="en-US" sz="3600" b="1" smtClean="0">
                <a:solidFill>
                  <a:schemeClr val="tx1">
                    <a:lumMod val="95000"/>
                  </a:schemeClr>
                </a:solidFill>
                <a:cs typeface="+mj-cs"/>
              </a:rPr>
              <a:t>environment (microorganisms that cause infection. </a:t>
            </a:r>
            <a:endParaRPr lang="en-US" sz="3600" b="1" dirty="0" smtClean="0">
              <a:solidFill>
                <a:schemeClr val="tx1">
                  <a:lumMod val="95000"/>
                </a:schemeClr>
              </a:solidFill>
              <a:cs typeface="+mj-cs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cs typeface="+mj-cs"/>
              </a:rPr>
              <a:t>When the skin integrity is broken, the body internal environment is </a:t>
            </a:r>
            <a:r>
              <a:rPr lang="en-US" sz="3600" b="1" smtClean="0">
                <a:solidFill>
                  <a:schemeClr val="tx1">
                    <a:lumMod val="95000"/>
                  </a:schemeClr>
                </a:solidFill>
                <a:cs typeface="+mj-cs"/>
              </a:rPr>
              <a:t>open to.</a:t>
            </a:r>
            <a:endParaRPr lang="en-US" sz="3600" b="1" dirty="0" smtClean="0">
              <a:solidFill>
                <a:schemeClr val="tx1">
                  <a:lumMod val="95000"/>
                </a:schemeClr>
              </a:solidFill>
              <a:cs typeface="+mj-cs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cs typeface="+mj-cs"/>
              </a:rPr>
              <a:t>Any abnormal opening in the skin is a wound.</a:t>
            </a:r>
            <a:endParaRPr lang="ar-IQ" sz="3600" b="1" dirty="0" smtClean="0">
              <a:solidFill>
                <a:schemeClr val="tx1">
                  <a:lumMod val="95000"/>
                </a:schemeClr>
              </a:solidFill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22991"/>
            <a:ext cx="8640960" cy="63367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12360" cy="926976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Types of wound exudate</a:t>
            </a:r>
            <a:endParaRPr lang="ar-IQ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473130"/>
            <a:ext cx="9433048" cy="6192688"/>
          </a:xfrm>
        </p:spPr>
        <p:txBody>
          <a:bodyPr anchor="ctr">
            <a:normAutofit/>
          </a:bodyPr>
          <a:lstStyle/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ambria" pitchFamily="18" charset="0"/>
              </a:rPr>
              <a:t>1-serous:</a:t>
            </a:r>
          </a:p>
          <a:p>
            <a:pPr marL="0" indent="0" algn="l" rtl="0">
              <a:buNone/>
            </a:pPr>
            <a:r>
              <a:rPr lang="en-US" sz="3200" b="1" dirty="0" smtClean="0">
                <a:latin typeface="Cambria" pitchFamily="18" charset="0"/>
              </a:rPr>
              <a:t>clear, watery plasma   </a:t>
            </a:r>
          </a:p>
          <a:p>
            <a:pPr marL="0" indent="0" algn="l" rtl="0">
              <a:buNone/>
            </a:pPr>
            <a:endParaRPr lang="en-US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ambria" pitchFamily="18" charset="0"/>
              </a:rPr>
              <a:t>2-sanguineous:    </a:t>
            </a:r>
          </a:p>
          <a:p>
            <a:pPr marL="0" indent="0" algn="l" rtl="0">
              <a:buNone/>
            </a:pPr>
            <a:r>
              <a:rPr lang="en-US" sz="3200" b="1" dirty="0" smtClean="0">
                <a:latin typeface="Cambria" pitchFamily="18" charset="0"/>
              </a:rPr>
              <a:t>Fresh bleeding</a:t>
            </a:r>
          </a:p>
          <a:p>
            <a:pPr marL="0" indent="0" algn="l" rtl="0">
              <a:buNone/>
            </a:pPr>
            <a:endParaRPr lang="en-US" sz="32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40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r>
              <a:rPr lang="en-US" sz="4000" b="1" dirty="0" smtClean="0">
                <a:latin typeface="Cambria" pitchFamily="18" charset="0"/>
              </a:rPr>
              <a:t> </a:t>
            </a:r>
            <a:endParaRPr lang="ar-IQ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73130"/>
            <a:ext cx="2465679" cy="23745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13" y="4016210"/>
            <a:ext cx="2094114" cy="24615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55776" y="2060848"/>
            <a:ext cx="273630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47864" y="4797152"/>
            <a:ext cx="237626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8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668344" cy="926976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Types of wound exudate</a:t>
            </a:r>
            <a:endParaRPr lang="ar-IQ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0685" y="692696"/>
            <a:ext cx="6192688" cy="5445224"/>
          </a:xfrm>
        </p:spPr>
        <p:txBody>
          <a:bodyPr anchor="ctr">
            <a:normAutofit/>
          </a:bodyPr>
          <a:lstStyle/>
          <a:p>
            <a:pPr marL="0" lvl="0" indent="0" algn="l" rtl="0">
              <a:buNone/>
            </a:pPr>
            <a:r>
              <a:rPr lang="en-US" sz="3200" b="1" dirty="0">
                <a:solidFill>
                  <a:srgbClr val="0070C0"/>
                </a:solidFill>
                <a:latin typeface="Cambria" pitchFamily="18" charset="0"/>
              </a:rPr>
              <a:t>3-serosanguineous:</a:t>
            </a:r>
          </a:p>
          <a:p>
            <a:pPr marL="0" lvl="0" indent="0" algn="l" rtl="0">
              <a:buNone/>
            </a:pPr>
            <a:r>
              <a:rPr lang="en-US" sz="3200" b="1" dirty="0">
                <a:solidFill>
                  <a:prstClr val="black"/>
                </a:solidFill>
                <a:latin typeface="Cambria" pitchFamily="18" charset="0"/>
              </a:rPr>
              <a:t> pale, more watery </a:t>
            </a:r>
            <a:r>
              <a:rPr lang="en-US" sz="3200" b="1" dirty="0" smtClean="0">
                <a:solidFill>
                  <a:prstClr val="black"/>
                </a:solidFill>
                <a:latin typeface="Cambria" pitchFamily="18" charset="0"/>
              </a:rPr>
              <a:t>drainage.  </a:t>
            </a:r>
          </a:p>
          <a:p>
            <a:pPr marL="0" lvl="0" indent="0" algn="l" rtl="0">
              <a:buNone/>
            </a:pPr>
            <a:endParaRPr lang="en-US" sz="32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 algn="l" rtl="0">
              <a:buNone/>
            </a:pPr>
            <a:endParaRPr lang="en-US" sz="32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 algn="l" rtl="0">
              <a:buNone/>
            </a:pPr>
            <a:endParaRPr lang="en-US" sz="3200" b="1" dirty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 algn="l" rtl="0">
              <a:buNone/>
            </a:pPr>
            <a:r>
              <a:rPr lang="en-US" sz="3200" b="1" dirty="0">
                <a:solidFill>
                  <a:srgbClr val="0070C0"/>
                </a:solidFill>
                <a:latin typeface="Cambria" pitchFamily="18" charset="0"/>
              </a:rPr>
              <a:t>4-purulent:</a:t>
            </a:r>
          </a:p>
          <a:p>
            <a:pPr marL="0" lvl="0" indent="0" algn="l" rtl="0"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mbria" pitchFamily="18" charset="0"/>
              </a:rPr>
              <a:t> Thick</a:t>
            </a:r>
            <a:r>
              <a:rPr lang="en-US" sz="3200" b="1" dirty="0">
                <a:solidFill>
                  <a:prstClr val="black"/>
                </a:solidFill>
                <a:latin typeface="Cambria" pitchFamily="18" charset="0"/>
              </a:rPr>
              <a:t>, yellow, green, or brown</a:t>
            </a:r>
            <a:r>
              <a:rPr lang="en-US" sz="4000" b="1" dirty="0">
                <a:solidFill>
                  <a:prstClr val="black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40" y="1259632"/>
            <a:ext cx="2160240" cy="2363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293096"/>
            <a:ext cx="3816424" cy="440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082" y="1628800"/>
            <a:ext cx="2155118" cy="33530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00" y="3789040"/>
            <a:ext cx="2418897" cy="28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548680"/>
            <a:ext cx="8244408" cy="5085184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Cambria" pitchFamily="18" charset="0"/>
              <a:cs typeface="+mj-cs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r>
              <a:rPr lang="en-US" sz="3200" b="1" dirty="0">
                <a:latin typeface="Cambria" pitchFamily="18" charset="0"/>
              </a:rPr>
              <a:t>I</a:t>
            </a:r>
            <a:r>
              <a:rPr lang="en-US" sz="3200" b="1" dirty="0" smtClean="0">
                <a:latin typeface="Cambria" pitchFamily="18" charset="0"/>
              </a:rPr>
              <a:t>s a synthetic permeable membrane that acts 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as a temporary second skin.</a:t>
            </a:r>
          </a:p>
          <a:p>
            <a:pPr marL="0" indent="0" algn="l" rtl="0">
              <a:buNone/>
            </a:pPr>
            <a:endParaRPr lang="en-US" sz="3200" b="1" dirty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ar-IQ" sz="3200" b="1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56992"/>
            <a:ext cx="5715000" cy="3143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7664" y="272842"/>
            <a:ext cx="554461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Dressing</a:t>
            </a:r>
            <a:endParaRPr lang="ar-IQ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469" y="116632"/>
            <a:ext cx="7872875" cy="66048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819"/>
            <a:ext cx="8873718" cy="670108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3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6024" y="870695"/>
            <a:ext cx="5927154" cy="5085184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Cambria" pitchFamily="18" charset="0"/>
              <a:cs typeface="+mj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B0F0"/>
                </a:solidFill>
                <a:latin typeface="Cambria" pitchFamily="18" charset="0"/>
              </a:rPr>
              <a:t>Purpose of applying dry dressing??</a:t>
            </a:r>
          </a:p>
          <a:p>
            <a:pPr marL="0" indent="0" algn="l" rtl="0">
              <a:buNone/>
            </a:pPr>
            <a:endParaRPr lang="en-US" sz="3200" b="1" dirty="0" smtClean="0">
              <a:solidFill>
                <a:srgbClr val="00B0F0"/>
              </a:solidFill>
              <a:latin typeface="Cambria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Cambria" pitchFamily="18" charset="0"/>
              </a:rPr>
              <a:t> protects </a:t>
            </a:r>
            <a:r>
              <a:rPr lang="en-US" sz="3200" b="1" dirty="0">
                <a:latin typeface="Cambria" pitchFamily="18" charset="0"/>
              </a:rPr>
              <a:t>the wound from </a:t>
            </a:r>
            <a:r>
              <a:rPr lang="en-US" sz="3200" b="1" dirty="0" smtClean="0">
                <a:latin typeface="Cambria" pitchFamily="18" charset="0"/>
              </a:rPr>
              <a:t>injury.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Cambria" pitchFamily="18" charset="0"/>
              </a:rPr>
              <a:t>Prevents introduction of bacteria.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Cambria" pitchFamily="18" charset="0"/>
              </a:rPr>
              <a:t>Reduces </a:t>
            </a:r>
            <a:r>
              <a:rPr lang="en-US" sz="3200" b="1" dirty="0">
                <a:latin typeface="Cambria" pitchFamily="18" charset="0"/>
              </a:rPr>
              <a:t>discomfort </a:t>
            </a:r>
            <a:endParaRPr lang="en-US" sz="3200" b="1" dirty="0" smtClean="0">
              <a:latin typeface="Cambria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Cambria" pitchFamily="18" charset="0"/>
              </a:rPr>
              <a:t>Speeds </a:t>
            </a:r>
            <a:r>
              <a:rPr lang="en-US" sz="3200" b="1" dirty="0">
                <a:latin typeface="Cambria" pitchFamily="18" charset="0"/>
              </a:rPr>
              <a:t>healing</a:t>
            </a:r>
            <a:r>
              <a:rPr lang="en-US" sz="3200" b="1" dirty="0" smtClean="0">
                <a:latin typeface="Cambria" pitchFamily="18" charset="0"/>
              </a:rPr>
              <a:t>.</a:t>
            </a: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endParaRPr lang="en-US" sz="3200" b="1" dirty="0" smtClean="0">
              <a:latin typeface="Cambria" pitchFamily="18" charset="0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latin typeface="Cambria" pitchFamily="18" charset="0"/>
              </a:rPr>
              <a:t> </a:t>
            </a:r>
            <a:endParaRPr lang="ar-IQ" sz="3200" b="1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62809"/>
            <a:ext cx="741682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  Dressing (dry </a:t>
            </a:r>
            <a:r>
              <a:rPr lang="en-US" sz="4000" b="1" dirty="0">
                <a:solidFill>
                  <a:srgbClr val="FF0000"/>
                </a:solidFill>
                <a:latin typeface="Berlin Sans FB Demi" panose="020E0802020502020306" pitchFamily="34" charset="0"/>
                <a:cs typeface="+mj-cs"/>
              </a:rPr>
              <a:t>or wet-to-dry)</a:t>
            </a:r>
            <a:endParaRPr lang="ar-IQ" sz="2400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052736"/>
            <a:ext cx="3707904" cy="2836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938754"/>
            <a:ext cx="3707904" cy="27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471</Words>
  <Application>Microsoft Office PowerPoint</Application>
  <PresentationFormat>On-screen Show (4:3)</PresentationFormat>
  <Paragraphs>153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Baskerville Old Face</vt:lpstr>
      <vt:lpstr>Berlin Sans FB Demi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  Introduction </vt:lpstr>
      <vt:lpstr>PowerPoint Presentation</vt:lpstr>
      <vt:lpstr>Types of wound exudate</vt:lpstr>
      <vt:lpstr>Types of wound exudate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Dressing</dc:title>
  <dc:creator>google</dc:creator>
  <cp:lastModifiedBy>DR.Ahmed Saker 2o1O</cp:lastModifiedBy>
  <cp:revision>52</cp:revision>
  <dcterms:created xsi:type="dcterms:W3CDTF">2016-03-12T19:31:30Z</dcterms:created>
  <dcterms:modified xsi:type="dcterms:W3CDTF">2023-01-30T13:47:51Z</dcterms:modified>
</cp:coreProperties>
</file>